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5" r:id="rId6"/>
    <p:sldId id="266" r:id="rId7"/>
    <p:sldId id="262" r:id="rId8"/>
    <p:sldId id="355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FF0066"/>
    <a:srgbClr val="AE7C5C"/>
    <a:srgbClr val="8B9689"/>
    <a:srgbClr val="4E5B4E"/>
    <a:srgbClr val="D4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315487-0374-462B-BE20-0AC3E88A097E}">
  <a:tblStyle styleId="{5F315487-0374-462B-BE20-0AC3E88A097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0543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9337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6971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" name="Google Shape;169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" name="Google Shape;169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/>
        </p:nvSpPr>
        <p:spPr>
          <a:xfrm>
            <a:off x="1173259" y="978409"/>
            <a:ext cx="6940518" cy="3906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2B7E"/>
              </a:buClr>
              <a:buSzPts val="4400"/>
              <a:buFont typeface="Arial"/>
              <a:buNone/>
            </a:pPr>
            <a:r>
              <a:rPr lang="es-CO" sz="3600" b="0" i="0" u="none" strike="noStrike" cap="none" dirty="0">
                <a:solidFill>
                  <a:srgbClr val="172B7E"/>
                </a:solidFill>
                <a:sym typeface="Arial"/>
              </a:rPr>
              <a:t>PLANTILLA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72B7E"/>
              </a:buClr>
              <a:buSzPts val="4400"/>
              <a:buFont typeface="Arial"/>
              <a:buNone/>
            </a:pPr>
            <a:r>
              <a:rPr lang="es-CO" sz="3600" dirty="0">
                <a:solidFill>
                  <a:srgbClr val="172B7E"/>
                </a:solidFill>
              </a:rPr>
              <a:t>SOLICITUD DE APOYO A LA OFICINA DE PLANEACIÓN PARA LA ARTICULACIÓN DE LAS PROPUESTAS DE CIENCIA Y TECNOLOGÍA QUE REQUIEREN INFRAESTRUCTURA</a:t>
            </a:r>
            <a:endParaRPr sz="3600" b="0" i="0" u="none" strike="noStrike" cap="none" dirty="0">
              <a:solidFill>
                <a:srgbClr val="172B7E"/>
              </a:solidFill>
              <a:sym typeface="Arial"/>
            </a:endParaRPr>
          </a:p>
        </p:txBody>
      </p:sp>
      <p:pic>
        <p:nvPicPr>
          <p:cNvPr id="90" name="Google Shape;9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4109" y="269743"/>
            <a:ext cx="158496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/>
        </p:nvSpPr>
        <p:spPr>
          <a:xfrm>
            <a:off x="324972" y="239030"/>
            <a:ext cx="6609810" cy="39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2B7E"/>
              </a:buClr>
              <a:buSzPts val="2160"/>
              <a:buFont typeface="Arial"/>
              <a:buNone/>
            </a:pPr>
            <a:r>
              <a:rPr lang="es-CO" sz="2160" b="0" i="0" u="none" strike="noStrike" cap="none">
                <a:solidFill>
                  <a:srgbClr val="172B7E"/>
                </a:solidFill>
                <a:latin typeface="Arial"/>
                <a:ea typeface="Arial"/>
                <a:cs typeface="Arial"/>
                <a:sym typeface="Arial"/>
              </a:rPr>
              <a:t>Para tener en cuenta:</a:t>
            </a:r>
            <a:endParaRPr sz="2160" b="0" i="0" u="none" strike="noStrike" cap="none">
              <a:solidFill>
                <a:srgbClr val="172B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324971" y="641723"/>
            <a:ext cx="7877165" cy="556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72B7E"/>
              </a:buClr>
              <a:buSzPts val="1400"/>
              <a:buFont typeface="Arial"/>
              <a:buNone/>
            </a:pPr>
            <a:r>
              <a:rPr lang="es-CO" sz="1400" b="0" i="0" u="none" strike="noStrike" cap="none">
                <a:solidFill>
                  <a:srgbClr val="172B7E"/>
                </a:solidFill>
                <a:latin typeface="Arial"/>
                <a:ea typeface="Arial"/>
                <a:cs typeface="Arial"/>
                <a:sym typeface="Arial"/>
              </a:rPr>
              <a:t>Para la presentación del Proyecto con intervención en Infraestructura, se deben tener en cuenta los siguientes ítems, </a:t>
            </a:r>
            <a:r>
              <a:rPr lang="es-CO" sz="1400" b="0" i="0" u="sng" strike="noStrike" cap="none">
                <a:solidFill>
                  <a:srgbClr val="172B7E"/>
                </a:solidFill>
                <a:latin typeface="Arial"/>
                <a:ea typeface="Arial"/>
                <a:cs typeface="Arial"/>
                <a:sym typeface="Arial"/>
              </a:rPr>
              <a:t>según aplique</a:t>
            </a:r>
            <a:r>
              <a:rPr lang="es-CO" sz="1400" b="0" i="0" u="none" strike="noStrike" cap="none">
                <a:solidFill>
                  <a:srgbClr val="172B7E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259080" y="6294120"/>
            <a:ext cx="31165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00" b="0" i="1" u="none" strike="noStrike" cap="none">
                <a:solidFill>
                  <a:srgbClr val="F2E6CC"/>
                </a:solidFill>
                <a:latin typeface="Arial"/>
                <a:ea typeface="Arial"/>
                <a:cs typeface="Arial"/>
                <a:sym typeface="Arial"/>
              </a:rPr>
              <a:t>Facultad  Ancízar Sans Itálica 9 pt</a:t>
            </a:r>
            <a:endParaRPr sz="900" i="1">
              <a:solidFill>
                <a:srgbClr val="F2E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00" i="1">
                <a:solidFill>
                  <a:srgbClr val="F2E6CC"/>
                </a:solidFill>
                <a:latin typeface="Arial"/>
                <a:ea typeface="Arial"/>
                <a:cs typeface="Arial"/>
                <a:sym typeface="Arial"/>
              </a:rPr>
              <a:t>Sede Ancízar Sans Itálica  9 pt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0" y="1178133"/>
            <a:ext cx="9144000" cy="450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Diapositiva 1: </a:t>
            </a:r>
            <a:r>
              <a:rPr lang="es-CO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Nombre del Proyecto, Facultad, líder del proyecto, correo electrónico y fecha.</a:t>
            </a:r>
            <a:endParaRPr dirty="0"/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Diapositiva 2: </a:t>
            </a:r>
            <a:r>
              <a:rPr lang="es-CO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Objetivos: General y Específicos.</a:t>
            </a:r>
            <a:endParaRPr dirty="0"/>
          </a:p>
          <a:p>
            <a:pPr marL="342900" marR="0" lvl="0" indent="-3429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Diapositiva 3: </a:t>
            </a:r>
            <a:r>
              <a:rPr lang="es-CO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Conceptos claves. (Aquí se pretende que el docente de a entender a las personas de infraestructura cual es la idea principal del proyecto, que problema pretende atacar, y la forma como pretende hacerlo. La idea es CONECTAR el personal de infraestructura con el proyecto, en un lenguaje comprensible por personal no experto en la temática del proyecto</a:t>
            </a:r>
            <a:endParaRPr dirty="0"/>
          </a:p>
          <a:p>
            <a:pPr marL="342900" indent="-342900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Diapositiva 4: </a:t>
            </a:r>
            <a:r>
              <a:rPr lang="es-CO" sz="2000" dirty="0">
                <a:solidFill>
                  <a:schemeClr val="dk1"/>
                </a:solidFill>
              </a:rPr>
              <a:t>Describa impacto del Proyecto para la facultad / Sede/ otras escalas. Cuantas facultades involucra. </a:t>
            </a:r>
            <a:r>
              <a:rPr lang="es-CO" sz="2000" b="1" dirty="0">
                <a:solidFill>
                  <a:schemeClr val="dk1"/>
                </a:solidFill>
              </a:rPr>
              <a:t>Diapositiva 5: </a:t>
            </a:r>
            <a:r>
              <a:rPr lang="es-CO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Especifique los laboratorios de la Sede Medellín involucrados / Beneficiados en la ejecución de la propuesta (Bloque, Número de laboratorio, ubicación en el campus)</a:t>
            </a:r>
            <a:r>
              <a:rPr lang="es-CO" sz="2000" dirty="0">
                <a:solidFill>
                  <a:schemeClr val="dk1"/>
                </a:solidFill>
              </a:rPr>
              <a:t> Cuantas investigaciones de otras escuelas o departamentos distintos al suyo se podrán desarrollar allí?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82296"/>
            <a:ext cx="9144000" cy="5952744"/>
          </a:xfrm>
        </p:spPr>
        <p:txBody>
          <a:bodyPr/>
          <a:lstStyle/>
          <a:p>
            <a:pPr marL="342900" lvl="0" indent="-342900" algn="just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Diapositiva 6: </a:t>
            </a:r>
            <a:r>
              <a:rPr lang="es-CO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Especifique de la forma más explícita posible los equipos y o elementos que ubicará en los nuevos espacios, o que pretende adquirir con el desarrollo de la propuesta (Nombre del equipo, Marca (si es posible), dimensiones (Alto, ancho y profundidad), cantidad, requerimiento eléctrico, Peso, Otros requerimientos (conexiones a agua, desagües, Ventilación, etc. Y el lugar donde planea ubicar dichos equipos. Que modificaciones requiere para cumplir con su necesidad. </a:t>
            </a:r>
          </a:p>
          <a:p>
            <a:pPr marL="342900" lvl="0" indent="-342900" algn="just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Diapositiva 7</a:t>
            </a:r>
            <a:r>
              <a:rPr lang="es-CO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Cual es la estrategia planeada para el mantenimiento de los equipos y o elementos que piensa adquirir a través del tiempo?  </a:t>
            </a:r>
          </a:p>
          <a:p>
            <a:pPr marL="342900" lvl="0" indent="-342900" algn="just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Diapositiva 8</a:t>
            </a:r>
            <a:r>
              <a:rPr lang="es-CO" sz="2000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:  Indique cual es el tiempo de obsolescencia de los equipos y o elementos que planea adquirir en su proyecto? </a:t>
            </a:r>
          </a:p>
          <a:p>
            <a:pPr marL="342900" indent="-342900" algn="just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Diapositiva 9:</a:t>
            </a:r>
            <a:r>
              <a:rPr lang="es-CO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Cual es la proyección en el tiempo de su proyecto de investigación?  Es una línea de trabajo que ya viene desarrollando o es una línea de investigación nueva? Piensa que este proyecto es un proyecto único por medio del cual obtendrá los resultados para finiquitar dicha línea de investigación o hace parte de muchos proyectos de investigación que apuntan a la solución del problema planteado en su proyecto? </a:t>
            </a:r>
            <a:endParaRPr lang="es-CO" sz="20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0" lvl="0" indent="0" algn="just">
              <a:spcBef>
                <a:spcPts val="1200"/>
              </a:spcBef>
              <a:buClr>
                <a:schemeClr val="dk1"/>
              </a:buClr>
              <a:buSzPts val="2000"/>
            </a:pPr>
            <a:endParaRPr lang="es-CO" sz="2000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980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4752"/>
          </a:xfrm>
        </p:spPr>
        <p:txBody>
          <a:bodyPr/>
          <a:lstStyle/>
          <a:p>
            <a:pPr marL="342900" indent="-342900" algn="just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Diapositiva 10</a:t>
            </a:r>
            <a:r>
              <a:rPr lang="es-CO" sz="20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Especifique cuales equipos y/o elementos existentes en su laboratorio o en otros laboratorios usará para el desarrollo de su propuesta. </a:t>
            </a:r>
          </a:p>
          <a:p>
            <a:pPr marL="342900" indent="-342900" algn="just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ES" sz="20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</a:t>
            </a:r>
            <a:r>
              <a:rPr lang="es-CO" sz="20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e estos Equipos cuales requieren Aires, mesas anti vibratorias y otras condiciones del ambiente que deben ser controladas.</a:t>
            </a:r>
          </a:p>
          <a:p>
            <a:pPr marL="342900" indent="-342900" algn="just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ES" sz="20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Liste los reactivos, químicos o elementos que usa en el laboratorio. </a:t>
            </a:r>
            <a:endParaRPr lang="es-CO" sz="20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342900" indent="-342900" algn="l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Diapositiva 11</a:t>
            </a:r>
            <a:r>
              <a:rPr lang="es-CO" sz="20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Referentes normativos. Especifique las referencias normativas específicas asociadas o competentes con su proyecto (Algunos ejemplos pueden ser referencias normativas competentes con seguridad, manejo de reactivos, espacios mínimos necesarios para operar un equipo, manejo de desechos, etc.) </a:t>
            </a:r>
            <a:endParaRPr lang="es-CO" sz="2000" dirty="0">
              <a:latin typeface="+mn-lt"/>
            </a:endParaRPr>
          </a:p>
          <a:p>
            <a:pPr marL="0" lvl="0" indent="0" algn="l">
              <a:spcBef>
                <a:spcPts val="1200"/>
              </a:spcBef>
            </a:pPr>
            <a:endParaRPr lang="es-CO" sz="20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s-C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91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942866C-DC95-49EF-A23B-98F44E0FA215}"/>
              </a:ext>
            </a:extLst>
          </p:cNvPr>
          <p:cNvSpPr/>
          <p:nvPr/>
        </p:nvSpPr>
        <p:spPr>
          <a:xfrm>
            <a:off x="239151" y="398477"/>
            <a:ext cx="818739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</a:rPr>
              <a:t>Diapositiva 12: </a:t>
            </a:r>
            <a:r>
              <a:rPr lang="es-CO" sz="2000" dirty="0">
                <a:solidFill>
                  <a:schemeClr val="dk1"/>
                </a:solidFill>
              </a:rPr>
              <a:t>Establezca las características del impacto ambiental de su proyecto. (vertimientos, contaminación por material particulado, otra contaminación química, contaminación por ruido, </a:t>
            </a:r>
            <a:r>
              <a:rPr lang="es-CO" sz="2000" dirty="0" err="1">
                <a:solidFill>
                  <a:schemeClr val="dk1"/>
                </a:solidFill>
              </a:rPr>
              <a:t>etc</a:t>
            </a:r>
            <a:r>
              <a:rPr lang="es-CO" sz="2000" dirty="0">
                <a:solidFill>
                  <a:schemeClr val="dk1"/>
                </a:solidFill>
              </a:rPr>
              <a:t>)</a:t>
            </a:r>
          </a:p>
          <a:p>
            <a:pPr marL="342900" lvl="0" indent="-342900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</a:rPr>
              <a:t>Diapositiva 13: </a:t>
            </a:r>
            <a:r>
              <a:rPr lang="es-CO" sz="2000" dirty="0">
                <a:solidFill>
                  <a:schemeClr val="dk1"/>
                </a:solidFill>
              </a:rPr>
              <a:t>Cuenta su proyecto con la participación de actores estratégicos que puedan de cierta forma garantizar la continuidad del mismo?  Empresas o actores gubernamentales que garanticen la proyección de la línea de investigación?</a:t>
            </a:r>
          </a:p>
          <a:p>
            <a:pPr marL="342900" lvl="0" indent="-342900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b="1" dirty="0">
                <a:solidFill>
                  <a:schemeClr val="dk1"/>
                </a:solidFill>
              </a:rPr>
              <a:t>Diapositiva 14:</a:t>
            </a:r>
            <a:r>
              <a:rPr lang="es-CO" sz="2000" dirty="0">
                <a:solidFill>
                  <a:schemeClr val="dk1"/>
                </a:solidFill>
              </a:rPr>
              <a:t> Cuenta con financiación? Presupuesto y/o Costo Estimado para la infraestructura y /o soporte del proyecto.</a:t>
            </a:r>
          </a:p>
          <a:p>
            <a:pPr marL="342900" lvl="0" indent="-342900">
              <a:spcBef>
                <a:spcPts val="120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s-CO" sz="2000" dirty="0">
                <a:solidFill>
                  <a:schemeClr val="dk1"/>
                </a:solidFill>
              </a:rPr>
              <a:t>Una vez tenga el aval de la(s) facultades y el concepto favorable de la Dirección de laboratorios procede Diligenciar el Perfil de Proyecto de Infraestructura  </a:t>
            </a:r>
          </a:p>
        </p:txBody>
      </p:sp>
    </p:spTree>
    <p:extLst>
      <p:ext uri="{BB962C8B-B14F-4D97-AF65-F5344CB8AC3E}">
        <p14:creationId xmlns:p14="http://schemas.microsoft.com/office/powerpoint/2010/main" val="190535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/>
        </p:nvSpPr>
        <p:spPr>
          <a:xfrm>
            <a:off x="1893345" y="2641600"/>
            <a:ext cx="6960973" cy="40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O" sz="20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UNIVERSIDAD NACIONAL DE COLOMBIA</a:t>
            </a:r>
            <a:endParaRPr sz="2000" b="1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1882459" y="2990462"/>
            <a:ext cx="69609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dirty="0">
                <a:solidFill>
                  <a:schemeClr val="dk1"/>
                </a:solidFill>
              </a:rPr>
              <a:t>Sección de Planeación Territorial</a:t>
            </a:r>
            <a:r>
              <a:rPr lang="es-CO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Sede</a:t>
            </a:r>
            <a:endParaRPr sz="1600" b="1" i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3200400" y="3300516"/>
            <a:ext cx="564303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de Planeación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Carrera 65 Nro. 59A – 110 Bloque 41 – Oficina 216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Medellín, Colombia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(+57 4) 430 90 00 ext. 46652 - 46635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territorial_med@unal.edu.co</a:t>
            </a:r>
            <a:endParaRPr sz="2000" i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p124"/>
          <p:cNvSpPr txBox="1"/>
          <p:nvPr/>
        </p:nvSpPr>
        <p:spPr>
          <a:xfrm>
            <a:off x="3514722" y="2920654"/>
            <a:ext cx="2093483" cy="50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i="1">
                <a:solidFill>
                  <a:srgbClr val="CC008C"/>
                </a:solidFill>
                <a:latin typeface="Arial"/>
                <a:ea typeface="Arial"/>
                <a:cs typeface="Arial"/>
                <a:sym typeface="Arial"/>
              </a:rPr>
              <a:t>Gracias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-presentacio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3729</TotalTime>
  <Words>706</Words>
  <Application>Microsoft Office PowerPoint</Application>
  <PresentationFormat>Presentación en pantalla (4:3)</PresentationFormat>
  <Paragraphs>30</Paragraphs>
  <Slides>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Plantilla-presentacion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</dc:creator>
  <cp:lastModifiedBy>Planeación N° 2</cp:lastModifiedBy>
  <cp:revision>50</cp:revision>
  <dcterms:modified xsi:type="dcterms:W3CDTF">2021-05-14T14:34:52Z</dcterms:modified>
</cp:coreProperties>
</file>